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1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 Bold" pitchFamily="2" charset="-52"/>
      <p:bold r:id="rId22"/>
    </p:embeddedFont>
    <p:embeddedFont>
      <p:font typeface="Source Sans 3" panose="020B0303030403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1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68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739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576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313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741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124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088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736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852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18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972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92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088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34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061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854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499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4292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663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98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489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22948"/>
            <a:ext cx="5079921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Лабораторная работа №2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350198" y="1419344"/>
            <a:ext cx="7416403" cy="1886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Шифрование методом гаммирования с конечной гаммой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6350198" y="3546634"/>
            <a:ext cx="7416403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Дисциплина: Математические основы защиты информации и информационной безопасности (МОЗИиИБ)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350198" y="4208502"/>
            <a:ext cx="22860" cy="3298150"/>
          </a:xfrm>
          <a:prstGeom prst="roundRect">
            <a:avLst>
              <a:gd name="adj" fmla="val 105276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6373058" y="4208502"/>
            <a:ext cx="7416403" cy="885468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533436" y="4368879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Автор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533436" y="4692848"/>
            <a:ext cx="7095649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Фатеева Елизавета Артёмовна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373058" y="5414843"/>
            <a:ext cx="7416403" cy="885468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33436" y="5575221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Группа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533436" y="5899190"/>
            <a:ext cx="7095649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НПИмд-01-24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373058" y="6621185"/>
            <a:ext cx="7416403" cy="885468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533436" y="6781562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Преподаватель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533436" y="7105531"/>
            <a:ext cx="7095649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Кулябов Дмитрий Сергеевич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89622"/>
            <a:ext cx="5299591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Оглавление и план работы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863798" y="1929289"/>
            <a:ext cx="6352699" cy="1705332"/>
          </a:xfrm>
          <a:prstGeom prst="roundRect">
            <a:avLst>
              <a:gd name="adj" fmla="val 6434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863798" y="1906429"/>
            <a:ext cx="6352699" cy="91440"/>
          </a:xfrm>
          <a:prstGeom prst="roundRect">
            <a:avLst>
              <a:gd name="adj" fmla="val 32393"/>
            </a:avLst>
          </a:prstGeom>
          <a:solidFill>
            <a:srgbClr val="2D2E34"/>
          </a:solidFill>
          <a:ln/>
        </p:spPr>
      </p:sp>
      <p:sp>
        <p:nvSpPr>
          <p:cNvPr id="5" name="Shape 3"/>
          <p:cNvSpPr/>
          <p:nvPr/>
        </p:nvSpPr>
        <p:spPr>
          <a:xfrm>
            <a:off x="3743980" y="1633180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2D2E3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621" y="1781294"/>
            <a:ext cx="236934" cy="2961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4064" y="2422922"/>
            <a:ext cx="309360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Теоретическое введение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84064" y="2821900"/>
            <a:ext cx="591216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Основы метода гаммирования и его математическая модель.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3903" y="1929289"/>
            <a:ext cx="6352699" cy="1705332"/>
          </a:xfrm>
          <a:prstGeom prst="roundRect">
            <a:avLst>
              <a:gd name="adj" fmla="val 6434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413903" y="1906429"/>
            <a:ext cx="6352699" cy="91440"/>
          </a:xfrm>
          <a:prstGeom prst="roundRect">
            <a:avLst>
              <a:gd name="adj" fmla="val 32393"/>
            </a:avLst>
          </a:prstGeom>
          <a:solidFill>
            <a:srgbClr val="2D2E34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4084" y="1633180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2D2E34"/>
          </a:solidFill>
          <a:ln/>
        </p:spPr>
      </p:sp>
      <p:sp>
        <p:nvSpPr>
          <p:cNvPr id="12" name="Text 9"/>
          <p:cNvSpPr/>
          <p:nvPr/>
        </p:nvSpPr>
        <p:spPr>
          <a:xfrm>
            <a:off x="10471725" y="1781294"/>
            <a:ext cx="23693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34168" y="2422922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Цели и задачи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34168" y="2821900"/>
            <a:ext cx="591216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Определение практической цели и шагов для достижения результата.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863798" y="4128135"/>
            <a:ext cx="6352699" cy="1409105"/>
          </a:xfrm>
          <a:prstGeom prst="roundRect">
            <a:avLst>
              <a:gd name="adj" fmla="val 7787"/>
            </a:avLst>
          </a:prstGeom>
          <a:solidFill>
            <a:srgbClr val="FFFFFF"/>
          </a:solidFill>
          <a:ln/>
        </p:spPr>
      </p:sp>
      <p:sp>
        <p:nvSpPr>
          <p:cNvPr id="16" name="Shape 13"/>
          <p:cNvSpPr/>
          <p:nvPr/>
        </p:nvSpPr>
        <p:spPr>
          <a:xfrm>
            <a:off x="863798" y="4105275"/>
            <a:ext cx="6352699" cy="91440"/>
          </a:xfrm>
          <a:prstGeom prst="roundRect">
            <a:avLst>
              <a:gd name="adj" fmla="val 32393"/>
            </a:avLst>
          </a:prstGeom>
          <a:solidFill>
            <a:srgbClr val="2D2E34"/>
          </a:solidFill>
          <a:ln/>
        </p:spPr>
      </p:sp>
      <p:sp>
        <p:nvSpPr>
          <p:cNvPr id="17" name="Shape 14"/>
          <p:cNvSpPr/>
          <p:nvPr/>
        </p:nvSpPr>
        <p:spPr>
          <a:xfrm>
            <a:off x="3743980" y="3832027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2D2E34"/>
          </a:solidFill>
          <a:ln/>
        </p:spPr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621" y="3980140"/>
            <a:ext cx="236934" cy="296108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084064" y="4621768"/>
            <a:ext cx="312884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Реализация шифрования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084064" y="5020747"/>
            <a:ext cx="591216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Разработка функций шифрования и дешифрования на языке Julia.</a:t>
            </a:r>
            <a:endParaRPr lang="en-US" sz="1550" dirty="0"/>
          </a:p>
        </p:txBody>
      </p:sp>
      <p:sp>
        <p:nvSpPr>
          <p:cNvPr id="21" name="Shape 17"/>
          <p:cNvSpPr/>
          <p:nvPr/>
        </p:nvSpPr>
        <p:spPr>
          <a:xfrm>
            <a:off x="7413903" y="4128135"/>
            <a:ext cx="6352699" cy="1409105"/>
          </a:xfrm>
          <a:prstGeom prst="roundRect">
            <a:avLst>
              <a:gd name="adj" fmla="val 7787"/>
            </a:avLst>
          </a:prstGeom>
          <a:solidFill>
            <a:srgbClr val="FFFFFF"/>
          </a:solidFill>
          <a:ln/>
        </p:spPr>
      </p:sp>
      <p:sp>
        <p:nvSpPr>
          <p:cNvPr id="22" name="Shape 18"/>
          <p:cNvSpPr/>
          <p:nvPr/>
        </p:nvSpPr>
        <p:spPr>
          <a:xfrm>
            <a:off x="7413903" y="4105275"/>
            <a:ext cx="6352699" cy="91440"/>
          </a:xfrm>
          <a:prstGeom prst="roundRect">
            <a:avLst>
              <a:gd name="adj" fmla="val 32393"/>
            </a:avLst>
          </a:prstGeom>
          <a:solidFill>
            <a:srgbClr val="2D2E34"/>
          </a:solidFill>
          <a:ln/>
        </p:spPr>
      </p:sp>
      <p:sp>
        <p:nvSpPr>
          <p:cNvPr id="23" name="Shape 19"/>
          <p:cNvSpPr/>
          <p:nvPr/>
        </p:nvSpPr>
        <p:spPr>
          <a:xfrm>
            <a:off x="10294084" y="3832027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2D2E34"/>
          </a:solidFill>
          <a:ln/>
        </p:spPr>
      </p:sp>
      <p:sp>
        <p:nvSpPr>
          <p:cNvPr id="24" name="Text 20"/>
          <p:cNvSpPr/>
          <p:nvPr/>
        </p:nvSpPr>
        <p:spPr>
          <a:xfrm>
            <a:off x="10471725" y="3980140"/>
            <a:ext cx="23693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1"/>
          <p:cNvSpPr/>
          <p:nvPr/>
        </p:nvSpPr>
        <p:spPr>
          <a:xfrm>
            <a:off x="7634168" y="4621768"/>
            <a:ext cx="308169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Тестирование алгоритма</a:t>
            </a:r>
            <a:endParaRPr lang="en-US" sz="1750" dirty="0"/>
          </a:p>
        </p:txBody>
      </p:sp>
      <p:sp>
        <p:nvSpPr>
          <p:cNvPr id="26" name="Text 22"/>
          <p:cNvSpPr/>
          <p:nvPr/>
        </p:nvSpPr>
        <p:spPr>
          <a:xfrm>
            <a:off x="7634168" y="5020747"/>
            <a:ext cx="591216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Проверка корректности работы на тестовых примерах.</a:t>
            </a:r>
            <a:endParaRPr lang="en-US" sz="1550" dirty="0"/>
          </a:p>
        </p:txBody>
      </p:sp>
      <p:sp>
        <p:nvSpPr>
          <p:cNvPr id="27" name="Shape 23"/>
          <p:cNvSpPr/>
          <p:nvPr/>
        </p:nvSpPr>
        <p:spPr>
          <a:xfrm>
            <a:off x="863798" y="6030754"/>
            <a:ext cx="6352699" cy="1409105"/>
          </a:xfrm>
          <a:prstGeom prst="roundRect">
            <a:avLst>
              <a:gd name="adj" fmla="val 7787"/>
            </a:avLst>
          </a:prstGeom>
          <a:solidFill>
            <a:srgbClr val="FFFFFF"/>
          </a:solidFill>
          <a:ln/>
        </p:spPr>
      </p:sp>
      <p:sp>
        <p:nvSpPr>
          <p:cNvPr id="28" name="Shape 24"/>
          <p:cNvSpPr/>
          <p:nvPr/>
        </p:nvSpPr>
        <p:spPr>
          <a:xfrm>
            <a:off x="863798" y="6007894"/>
            <a:ext cx="6352699" cy="91440"/>
          </a:xfrm>
          <a:prstGeom prst="roundRect">
            <a:avLst>
              <a:gd name="adj" fmla="val 32393"/>
            </a:avLst>
          </a:prstGeom>
          <a:solidFill>
            <a:srgbClr val="2D2E34"/>
          </a:solidFill>
          <a:ln/>
        </p:spPr>
      </p:sp>
      <p:sp>
        <p:nvSpPr>
          <p:cNvPr id="29" name="Shape 25"/>
          <p:cNvSpPr/>
          <p:nvPr/>
        </p:nvSpPr>
        <p:spPr>
          <a:xfrm>
            <a:off x="3743980" y="5734645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2D2E34"/>
          </a:solidFill>
          <a:ln/>
        </p:spPr>
      </p:sp>
      <p:sp>
        <p:nvSpPr>
          <p:cNvPr id="30" name="Text 26"/>
          <p:cNvSpPr/>
          <p:nvPr/>
        </p:nvSpPr>
        <p:spPr>
          <a:xfrm>
            <a:off x="3921621" y="5882759"/>
            <a:ext cx="23693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1850" dirty="0"/>
          </a:p>
        </p:txBody>
      </p:sp>
      <p:sp>
        <p:nvSpPr>
          <p:cNvPr id="31" name="Text 27"/>
          <p:cNvSpPr/>
          <p:nvPr/>
        </p:nvSpPr>
        <p:spPr>
          <a:xfrm>
            <a:off x="1084064" y="6524387"/>
            <a:ext cx="245471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Анализ результатов</a:t>
            </a:r>
            <a:endParaRPr lang="en-US" sz="1750" dirty="0"/>
          </a:p>
        </p:txBody>
      </p:sp>
      <p:sp>
        <p:nvSpPr>
          <p:cNvPr id="32" name="Text 28"/>
          <p:cNvSpPr/>
          <p:nvPr/>
        </p:nvSpPr>
        <p:spPr>
          <a:xfrm>
            <a:off x="1084064" y="6923365"/>
            <a:ext cx="591216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Оценка корректности и производительности реализации.</a:t>
            </a:r>
            <a:endParaRPr lang="en-US" sz="1550" dirty="0"/>
          </a:p>
        </p:txBody>
      </p:sp>
      <p:sp>
        <p:nvSpPr>
          <p:cNvPr id="33" name="Shape 29"/>
          <p:cNvSpPr/>
          <p:nvPr/>
        </p:nvSpPr>
        <p:spPr>
          <a:xfrm>
            <a:off x="7413903" y="6030754"/>
            <a:ext cx="6352699" cy="1409105"/>
          </a:xfrm>
          <a:prstGeom prst="roundRect">
            <a:avLst>
              <a:gd name="adj" fmla="val 7787"/>
            </a:avLst>
          </a:prstGeom>
          <a:solidFill>
            <a:srgbClr val="FFFFFF"/>
          </a:solidFill>
          <a:ln/>
        </p:spPr>
      </p:sp>
      <p:sp>
        <p:nvSpPr>
          <p:cNvPr id="34" name="Shape 30"/>
          <p:cNvSpPr/>
          <p:nvPr/>
        </p:nvSpPr>
        <p:spPr>
          <a:xfrm>
            <a:off x="7413903" y="6007894"/>
            <a:ext cx="6352699" cy="91440"/>
          </a:xfrm>
          <a:prstGeom prst="roundRect">
            <a:avLst>
              <a:gd name="adj" fmla="val 32393"/>
            </a:avLst>
          </a:prstGeom>
          <a:solidFill>
            <a:srgbClr val="2D2E34"/>
          </a:solidFill>
          <a:ln/>
        </p:spPr>
      </p:sp>
      <p:sp>
        <p:nvSpPr>
          <p:cNvPr id="35" name="Shape 31"/>
          <p:cNvSpPr/>
          <p:nvPr/>
        </p:nvSpPr>
        <p:spPr>
          <a:xfrm>
            <a:off x="10294084" y="5734645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2D2E34"/>
          </a:solidFill>
          <a:ln/>
        </p:spPr>
      </p:sp>
      <p:sp>
        <p:nvSpPr>
          <p:cNvPr id="36" name="Text 32"/>
          <p:cNvSpPr/>
          <p:nvPr/>
        </p:nvSpPr>
        <p:spPr>
          <a:xfrm>
            <a:off x="10471725" y="5882759"/>
            <a:ext cx="236934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</a:t>
            </a:r>
            <a:endParaRPr lang="en-US" sz="1850" dirty="0"/>
          </a:p>
        </p:txBody>
      </p:sp>
      <p:sp>
        <p:nvSpPr>
          <p:cNvPr id="37" name="Text 33"/>
          <p:cNvSpPr/>
          <p:nvPr/>
        </p:nvSpPr>
        <p:spPr>
          <a:xfrm>
            <a:off x="7634168" y="6524387"/>
            <a:ext cx="310479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Выводы и Библиография</a:t>
            </a:r>
            <a:endParaRPr lang="en-US" sz="1750" dirty="0"/>
          </a:p>
        </p:txBody>
      </p:sp>
      <p:sp>
        <p:nvSpPr>
          <p:cNvPr id="38" name="Text 34"/>
          <p:cNvSpPr/>
          <p:nvPr/>
        </p:nvSpPr>
        <p:spPr>
          <a:xfrm>
            <a:off x="7634168" y="6923365"/>
            <a:ext cx="591216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Заключение по работе и список использованных источников.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837" y="475178"/>
            <a:ext cx="615374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Теоретическое введение: Метод гаммирования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604837" y="1028819"/>
            <a:ext cx="13420725" cy="388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Гаммирование (аддитивный шифр) — это симметричный потоковый метод шифрования, при котором каждый символ открытого текста побитово или поиндексно комбинируется с символом гаммы (ключа) по правилу модульной арифметики.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604837" y="1692950"/>
            <a:ext cx="2242542" cy="220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Ключевая особенность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4837" y="2043351"/>
            <a:ext cx="7925872" cy="583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 случае использования </a:t>
            </a:r>
            <a:r>
              <a:rPr lang="en-US" sz="10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конечной гаммы</a:t>
            </a:r>
            <a:r>
              <a:rPr lang="en-US" sz="1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ключ циклически повторяется до тех пор, пока не будет достигнута длина исходного сообщения. Это отличает его от абсолютного стойкого шифра Вернама (One-Time Pad), где ключ должен быть равен длине сообщения и использоваться только один раз.</a:t>
            </a: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2772370"/>
            <a:ext cx="5944314" cy="5944314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854559" y="1709142"/>
            <a:ext cx="5178504" cy="1045726"/>
          </a:xfrm>
          <a:prstGeom prst="roundRect">
            <a:avLst>
              <a:gd name="adj" fmla="val 1859"/>
            </a:avLst>
          </a:prstGeom>
          <a:solidFill>
            <a:srgbClr val="D6D7D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099" y="1886903"/>
            <a:ext cx="184071" cy="1472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97710" y="1871067"/>
            <a:ext cx="2149197" cy="18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Принцип симметричности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9297710" y="2184678"/>
            <a:ext cx="4605814" cy="388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шифрования и дешифрования используется один и тот же ключ (гамма), что является характерным признаком симметричных криптосистем.</a:t>
            </a:r>
            <a:endParaRPr lang="en-US" sz="1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559" y="2900601"/>
            <a:ext cx="3883819" cy="38838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869" y="675561"/>
            <a:ext cx="5314355" cy="502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актической реализации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859869" y="1266468"/>
            <a:ext cx="344852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Главная цель работы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859869" y="1975009"/>
            <a:ext cx="12910661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Изучение и практическая реализация метода гаммирования с конечной гаммой на языке программирования </a:t>
            </a:r>
            <a:r>
              <a:rPr lang="en-US" sz="17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Julia</a:t>
            </a: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 поддержкой русского и английского алфавитов.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859869" y="2886908"/>
            <a:ext cx="6344722" cy="663297"/>
          </a:xfrm>
          <a:prstGeom prst="roundRect">
            <a:avLst>
              <a:gd name="adj" fmla="val 480056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3866436" y="3011210"/>
            <a:ext cx="33158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1080968" y="3771305"/>
            <a:ext cx="294441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Реализация функций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80968" y="4217908"/>
            <a:ext cx="5902523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Разработать функции </a:t>
            </a: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encrypt</a:t>
            </a: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decrypt</a:t>
            </a: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 учетом особенностей Unicode и кириллицы.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5690" y="2886908"/>
            <a:ext cx="6344841" cy="663297"/>
          </a:xfrm>
          <a:prstGeom prst="roundRect">
            <a:avLst>
              <a:gd name="adj" fmla="val 480056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0432256" y="3011210"/>
            <a:ext cx="33158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7646789" y="3771305"/>
            <a:ext cx="312753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Поддержка алфавитов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46789" y="4217908"/>
            <a:ext cx="590264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Обеспечить корректную обработку русских (включая Ё/ё, 33 буквы) и английских (26 букв) символов.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859869" y="5346144"/>
            <a:ext cx="6344722" cy="663297"/>
          </a:xfrm>
          <a:prstGeom prst="roundRect">
            <a:avLst>
              <a:gd name="adj" fmla="val 480056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3866436" y="5470446"/>
            <a:ext cx="33158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1080968" y="6230541"/>
            <a:ext cx="281856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Сохранение свойств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1080968" y="6677144"/>
            <a:ext cx="590252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Сохранять регистр и неалфавитные символы (пробелы, знаки препинания) без изменений.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425690" y="5346144"/>
            <a:ext cx="6344841" cy="663297"/>
          </a:xfrm>
          <a:prstGeom prst="roundRect">
            <a:avLst>
              <a:gd name="adj" fmla="val 480056"/>
            </a:avLst>
          </a:prstGeom>
          <a:solidFill>
            <a:srgbClr val="F2EEEE"/>
          </a:solidFill>
          <a:ln/>
        </p:spPr>
      </p:sp>
      <p:sp>
        <p:nvSpPr>
          <p:cNvPr id="18" name="Text 16"/>
          <p:cNvSpPr/>
          <p:nvPr/>
        </p:nvSpPr>
        <p:spPr>
          <a:xfrm>
            <a:off x="10432256" y="5470446"/>
            <a:ext cx="33158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7646789" y="6230541"/>
            <a:ext cx="413587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Тестирование и верификация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646789" y="6677144"/>
            <a:ext cx="590264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Протестировать алгоритм на смешанном тексте и провести ручной расчет для подтверждения корректности.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73574"/>
            <a:ext cx="10237589" cy="476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Особенности реализации и обработки символов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863798" y="1869996"/>
            <a:ext cx="12902803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обеспечения высокой точности и корректной работы с многоязычным текстом и символами кириллицы, были приняты следующие проектные решения: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863798" y="2735342"/>
            <a:ext cx="6346508" cy="2163008"/>
          </a:xfrm>
          <a:prstGeom prst="roundRect">
            <a:avLst>
              <a:gd name="adj" fmla="val 507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0938" y="2735342"/>
            <a:ext cx="91440" cy="2163008"/>
          </a:xfrm>
          <a:prstGeom prst="roundRect">
            <a:avLst>
              <a:gd name="adj" fmla="val 34417"/>
            </a:avLst>
          </a:prstGeom>
          <a:solidFill>
            <a:srgbClr val="2D2E34"/>
          </a:solidFill>
          <a:ln/>
        </p:spPr>
      </p:sp>
      <p:sp>
        <p:nvSpPr>
          <p:cNvPr id="6" name="Text 4"/>
          <p:cNvSpPr/>
          <p:nvPr/>
        </p:nvSpPr>
        <p:spPr>
          <a:xfrm>
            <a:off x="1165027" y="2967990"/>
            <a:ext cx="479286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Алфавиты как константные векторы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165027" y="3391733"/>
            <a:ext cx="5812631" cy="127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русского и английского языков созданы отдельные константные векторы символов (</a:t>
            </a:r>
            <a:r>
              <a:rPr lang="en-US" sz="16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RU_LOWER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6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EN_UPPER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т.д.), что гарантирует </a:t>
            </a: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безопасную индексацию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(индекс = позиция в векторе) вне зависимости от кодировки Unicode.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0094" y="2735342"/>
            <a:ext cx="6346508" cy="2163008"/>
          </a:xfrm>
          <a:prstGeom prst="roundRect">
            <a:avLst>
              <a:gd name="adj" fmla="val 507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7234" y="2735342"/>
            <a:ext cx="91440" cy="2163008"/>
          </a:xfrm>
          <a:prstGeom prst="roundRect">
            <a:avLst>
              <a:gd name="adj" fmla="val 34417"/>
            </a:avLst>
          </a:prstGeom>
          <a:solidFill>
            <a:srgbClr val="2D2E34"/>
          </a:solidFill>
          <a:ln/>
        </p:spPr>
      </p:sp>
      <p:sp>
        <p:nvSpPr>
          <p:cNvPr id="10" name="Text 8"/>
          <p:cNvSpPr/>
          <p:nvPr/>
        </p:nvSpPr>
        <p:spPr>
          <a:xfrm>
            <a:off x="7721322" y="2967990"/>
            <a:ext cx="375880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Корректное включение "Ё/ё"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721322" y="3391733"/>
            <a:ext cx="5812631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Буквы «ё» и «Ё» включены в русский алфавит сразу после «е» и «Е» соответственно, как отдельные символы, увеличивая мощность русского алфавита до 33.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863798" y="5108138"/>
            <a:ext cx="6346508" cy="2147768"/>
          </a:xfrm>
          <a:prstGeom prst="roundRect">
            <a:avLst>
              <a:gd name="adj" fmla="val 510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40938" y="5108138"/>
            <a:ext cx="91440" cy="2147768"/>
          </a:xfrm>
          <a:prstGeom prst="roundRect">
            <a:avLst>
              <a:gd name="adj" fmla="val 34417"/>
            </a:avLst>
          </a:prstGeom>
          <a:solidFill>
            <a:srgbClr val="2D2E34"/>
          </a:solidFill>
          <a:ln/>
        </p:spPr>
      </p:sp>
      <p:sp>
        <p:nvSpPr>
          <p:cNvPr id="14" name="Text 12"/>
          <p:cNvSpPr/>
          <p:nvPr/>
        </p:nvSpPr>
        <p:spPr>
          <a:xfrm>
            <a:off x="1165027" y="5340787"/>
            <a:ext cx="518207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Использование словарей для индексов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165027" y="5764530"/>
            <a:ext cx="5812631" cy="959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ускорения поиска индекса символа в алфавите используются хеш-таблицы (</a:t>
            </a:r>
            <a:r>
              <a:rPr lang="en-US" sz="16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Dict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что значительно повышает производительность при обработке больших объемов текста.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0094" y="5108138"/>
            <a:ext cx="6346508" cy="2147768"/>
          </a:xfrm>
          <a:prstGeom prst="roundRect">
            <a:avLst>
              <a:gd name="adj" fmla="val 510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7234" y="5108138"/>
            <a:ext cx="91440" cy="2147768"/>
          </a:xfrm>
          <a:prstGeom prst="roundRect">
            <a:avLst>
              <a:gd name="adj" fmla="val 34417"/>
            </a:avLst>
          </a:prstGeom>
          <a:solidFill>
            <a:srgbClr val="2D2E34"/>
          </a:solidFill>
          <a:ln/>
        </p:spPr>
      </p:sp>
      <p:sp>
        <p:nvSpPr>
          <p:cNvPr id="18" name="Text 16"/>
          <p:cNvSpPr/>
          <p:nvPr/>
        </p:nvSpPr>
        <p:spPr>
          <a:xfrm>
            <a:off x="7721322" y="5340787"/>
            <a:ext cx="472273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Обработка неалфавитных символов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721322" y="5764530"/>
            <a:ext cx="5812631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Символы, не входящие в определенные алфавиты (пробелы, знаки препинания, цифры, специальные символы), не подвергаются шифрованию и переносятся в шифротекст в исходном виде.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18078"/>
            <a:ext cx="10297716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Фрагмент кода: Использование Julia для криптографии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63798" y="1608892"/>
            <a:ext cx="1290280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Реализация функций </a:t>
            </a:r>
            <a:r>
              <a:rPr lang="en-US" sz="14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encrypt</a:t>
            </a: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</a:t>
            </a:r>
            <a:r>
              <a:rPr lang="en-US" sz="14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decrypt</a:t>
            </a: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на языке Julia демонстрирует подход к работе с циклическим ключом и посимвольной обработкой текста.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863798" y="2110026"/>
            <a:ext cx="12902803" cy="1900238"/>
          </a:xfrm>
          <a:prstGeom prst="roundRect">
            <a:avLst>
              <a:gd name="adj" fmla="val 1461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863798" y="2110026"/>
            <a:ext cx="4300895" cy="1900238"/>
          </a:xfrm>
          <a:prstGeom prst="roundRect">
            <a:avLst>
              <a:gd name="adj" fmla="val 1461"/>
            </a:avLst>
          </a:prstGeom>
          <a:solidFill>
            <a:srgbClr val="2D2E34"/>
          </a:solidFill>
          <a:ln/>
        </p:spPr>
      </p:sp>
      <p:sp>
        <p:nvSpPr>
          <p:cNvPr id="6" name="Text 4"/>
          <p:cNvSpPr/>
          <p:nvPr/>
        </p:nvSpPr>
        <p:spPr>
          <a:xfrm>
            <a:off x="1048822" y="2295049"/>
            <a:ext cx="331029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1. Получение индекса гаммы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048822" y="2668905"/>
            <a:ext cx="3930848" cy="1156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Индекс гаммы </a:t>
            </a:r>
            <a:r>
              <a:rPr lang="en-US" sz="1450" dirty="0">
                <a:solidFill>
                  <a:srgbClr val="FFFFFF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g_idx</a:t>
            </a: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определяется на основе текущей позиции символа </a:t>
            </a:r>
            <a:r>
              <a:rPr lang="en-US" sz="1450" dirty="0">
                <a:solidFill>
                  <a:srgbClr val="FFFFFF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 длины гаммы с использованием </a:t>
            </a:r>
            <a:r>
              <a:rPr lang="en-US" sz="1450" dirty="0">
                <a:solidFill>
                  <a:srgbClr val="FFFFFF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mod1</a:t>
            </a: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(модуль с началом с 1), обеспечивая цикличность.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164693" y="2110026"/>
            <a:ext cx="4300895" cy="1900238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9" name="Shape 7"/>
          <p:cNvSpPr/>
          <p:nvPr/>
        </p:nvSpPr>
        <p:spPr>
          <a:xfrm>
            <a:off x="5164693" y="2110026"/>
            <a:ext cx="22860" cy="1900238"/>
          </a:xfrm>
          <a:prstGeom prst="roundRect">
            <a:avLst>
              <a:gd name="adj" fmla="val 121472"/>
            </a:avLst>
          </a:prstGeom>
          <a:solidFill>
            <a:srgbClr val="46474D"/>
          </a:solidFill>
          <a:ln/>
        </p:spPr>
      </p:sp>
      <p:sp>
        <p:nvSpPr>
          <p:cNvPr id="10" name="Text 8"/>
          <p:cNvSpPr/>
          <p:nvPr/>
        </p:nvSpPr>
        <p:spPr>
          <a:xfrm>
            <a:off x="5349716" y="2295049"/>
            <a:ext cx="3004304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2. Модульная арифметика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349716" y="2668905"/>
            <a:ext cx="3930848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Применяется формула шифрования: </a:t>
            </a:r>
            <a:r>
              <a:rPr lang="en-US" sz="1450" dirty="0">
                <a:solidFill>
                  <a:srgbClr val="FFFFFF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new_idx = mod(c_idx + g_idx, LEN_RU/EN)</a:t>
            </a: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Для дешифрования используется вычитание гаммы.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465588" y="2110026"/>
            <a:ext cx="4301014" cy="1900238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3" name="Shape 11"/>
          <p:cNvSpPr/>
          <p:nvPr/>
        </p:nvSpPr>
        <p:spPr>
          <a:xfrm>
            <a:off x="9465588" y="2110026"/>
            <a:ext cx="22860" cy="1900238"/>
          </a:xfrm>
          <a:prstGeom prst="roundRect">
            <a:avLst>
              <a:gd name="adj" fmla="val 121472"/>
            </a:avLst>
          </a:prstGeom>
          <a:solidFill>
            <a:srgbClr val="46474D"/>
          </a:solidFill>
          <a:ln/>
        </p:spPr>
      </p:sp>
      <p:sp>
        <p:nvSpPr>
          <p:cNvPr id="14" name="Text 12"/>
          <p:cNvSpPr/>
          <p:nvPr/>
        </p:nvSpPr>
        <p:spPr>
          <a:xfrm>
            <a:off x="9650611" y="2295049"/>
            <a:ext cx="317801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3. Восстановление символа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650611" y="2668905"/>
            <a:ext cx="3930968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Функция </a:t>
            </a:r>
            <a:r>
              <a:rPr lang="en-US" sz="1450" dirty="0">
                <a:solidFill>
                  <a:srgbClr val="FFFFFF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char_from_index</a:t>
            </a:r>
            <a:r>
              <a:rPr lang="en-US" sz="14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восстанавливает символ по новому индексу, используя исходный символ для определения регистра и типа алфавита.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863798" y="4218503"/>
            <a:ext cx="1290280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863798" y="7133868"/>
            <a:ext cx="1290280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1023CA5-BA9E-4BF7-ACFE-7968F6867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" r="43400"/>
          <a:stretch/>
        </p:blipFill>
        <p:spPr>
          <a:xfrm>
            <a:off x="1283290" y="4218503"/>
            <a:ext cx="3102464" cy="326550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B53C30F-151C-41D7-B298-76C42E0CE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9"/>
          <a:stretch/>
        </p:blipFill>
        <p:spPr>
          <a:xfrm>
            <a:off x="5944674" y="4218503"/>
            <a:ext cx="2740931" cy="326550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6B15B06-6F34-4D77-B447-ADF3AFEF74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9"/>
          <a:stretch/>
        </p:blipFill>
        <p:spPr>
          <a:xfrm>
            <a:off x="9829384" y="4218503"/>
            <a:ext cx="3517726" cy="32655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28782"/>
            <a:ext cx="9923264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Анализ результатов: Характеристики шифра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863798" y="1677829"/>
            <a:ext cx="12902803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Проведенное тестирование подтвердило корректность математического и алгоритмического аппарата. Разработанный алгоритм демонстрирует высокую надежность в рамках заданного метода.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63798" y="2705219"/>
            <a:ext cx="3219688" cy="277654"/>
          </a:xfrm>
          <a:prstGeom prst="roundRect">
            <a:avLst>
              <a:gd name="adj" fmla="val 12001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863798" y="2705219"/>
            <a:ext cx="3219688" cy="277654"/>
          </a:xfrm>
          <a:prstGeom prst="roundRect">
            <a:avLst>
              <a:gd name="adj" fmla="val 12001"/>
            </a:avLst>
          </a:prstGeom>
          <a:solidFill>
            <a:srgbClr val="2D2E34"/>
          </a:solidFill>
          <a:ln/>
        </p:spPr>
      </p:sp>
      <p:sp>
        <p:nvSpPr>
          <p:cNvPr id="6" name="Text 4"/>
          <p:cNvSpPr/>
          <p:nvPr/>
        </p:nvSpPr>
        <p:spPr>
          <a:xfrm>
            <a:off x="4250055" y="2705219"/>
            <a:ext cx="72949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100%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3798" y="3260408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Корректность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63798" y="3709154"/>
            <a:ext cx="4115753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Алгоритм успешно обрабатывает русские и английские алфавиты, сохраняя регистр и игнорируя неалфавитные символы.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57205" y="2705219"/>
            <a:ext cx="3366492" cy="277654"/>
          </a:xfrm>
          <a:prstGeom prst="roundRect">
            <a:avLst>
              <a:gd name="adj" fmla="val 12001"/>
            </a:avLst>
          </a:prstGeom>
          <a:solidFill>
            <a:srgbClr val="F2EEEE"/>
          </a:solidFill>
          <a:ln/>
        </p:spPr>
      </p:sp>
      <p:sp>
        <p:nvSpPr>
          <p:cNvPr id="10" name="Shape 8"/>
          <p:cNvSpPr/>
          <p:nvPr/>
        </p:nvSpPr>
        <p:spPr>
          <a:xfrm>
            <a:off x="5257205" y="2705219"/>
            <a:ext cx="3198138" cy="277654"/>
          </a:xfrm>
          <a:prstGeom prst="roundRect">
            <a:avLst>
              <a:gd name="adj" fmla="val 12001"/>
            </a:avLst>
          </a:prstGeom>
          <a:solidFill>
            <a:srgbClr val="2D2E34"/>
          </a:solidFill>
          <a:ln/>
        </p:spPr>
      </p:sp>
      <p:sp>
        <p:nvSpPr>
          <p:cNvPr id="11" name="Text 9"/>
          <p:cNvSpPr/>
          <p:nvPr/>
        </p:nvSpPr>
        <p:spPr>
          <a:xfrm>
            <a:off x="8790265" y="2705219"/>
            <a:ext cx="58281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95%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5257205" y="3260408"/>
            <a:ext cx="292941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Производительность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257205" y="3709154"/>
            <a:ext cx="4115872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Благодаря использованию словарей для индексации символов, алгоритм имеет линейную сложность O(n) при высокой скорости выполнения.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50730" y="2705219"/>
            <a:ext cx="3219688" cy="277654"/>
          </a:xfrm>
          <a:prstGeom prst="roundRect">
            <a:avLst>
              <a:gd name="adj" fmla="val 12001"/>
            </a:avLst>
          </a:prstGeom>
          <a:solidFill>
            <a:srgbClr val="F2EEEE"/>
          </a:solidFill>
          <a:ln/>
        </p:spPr>
      </p:sp>
      <p:sp>
        <p:nvSpPr>
          <p:cNvPr id="15" name="Shape 13"/>
          <p:cNvSpPr/>
          <p:nvPr/>
        </p:nvSpPr>
        <p:spPr>
          <a:xfrm>
            <a:off x="9650730" y="2705219"/>
            <a:ext cx="3219688" cy="277654"/>
          </a:xfrm>
          <a:prstGeom prst="roundRect">
            <a:avLst>
              <a:gd name="adj" fmla="val 12001"/>
            </a:avLst>
          </a:prstGeom>
          <a:solidFill>
            <a:srgbClr val="2D2E34"/>
          </a:solidFill>
          <a:ln/>
        </p:spPr>
      </p:sp>
      <p:sp>
        <p:nvSpPr>
          <p:cNvPr id="16" name="Text 14"/>
          <p:cNvSpPr/>
          <p:nvPr/>
        </p:nvSpPr>
        <p:spPr>
          <a:xfrm>
            <a:off x="13036987" y="2705219"/>
            <a:ext cx="72949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100%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650730" y="3260408"/>
            <a:ext cx="2778562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Цикличность ключа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650730" y="3709154"/>
            <a:ext cx="4115753" cy="1348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Механизм </a:t>
            </a:r>
            <a:r>
              <a:rPr lang="en-US" sz="17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mod1(i, length(gamma))</a:t>
            </a: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корректно реализует циклическое повторение гаммы для сообщений любой длины.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863798" y="5307330"/>
            <a:ext cx="12902803" cy="2193369"/>
          </a:xfrm>
          <a:prstGeom prst="roundRect">
            <a:avLst>
              <a:gd name="adj" fmla="val 15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71418" y="5314950"/>
            <a:ext cx="128875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93589" y="5455801"/>
            <a:ext cx="3418284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Тип шифра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963597" y="5455801"/>
            <a:ext cx="8573333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Потоковый (с ключевым потоком, порожденным циклической гаммой)</a:t>
            </a:r>
            <a:endParaRPr lang="en-US" sz="1700" dirty="0"/>
          </a:p>
        </p:txBody>
      </p:sp>
      <p:sp>
        <p:nvSpPr>
          <p:cNvPr id="23" name="Shape 21"/>
          <p:cNvSpPr/>
          <p:nvPr/>
        </p:nvSpPr>
        <p:spPr>
          <a:xfrm>
            <a:off x="871418" y="5929908"/>
            <a:ext cx="12887563" cy="9482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93589" y="6070759"/>
            <a:ext cx="3418284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Стойкость к криптоанализу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4963597" y="6070759"/>
            <a:ext cx="8573333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Уязвимость к частотному анализу при короткой или известной гамме (периодический шифр).</a:t>
            </a:r>
            <a:endParaRPr lang="en-US" sz="1700" dirty="0"/>
          </a:p>
        </p:txBody>
      </p:sp>
      <p:sp>
        <p:nvSpPr>
          <p:cNvPr id="26" name="Shape 24"/>
          <p:cNvSpPr/>
          <p:nvPr/>
        </p:nvSpPr>
        <p:spPr>
          <a:xfrm>
            <a:off x="871418" y="6878122"/>
            <a:ext cx="12887563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93589" y="7018973"/>
            <a:ext cx="3418284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Самодвойственность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4963597" y="7018973"/>
            <a:ext cx="8573333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Отсутствует (функции шифрования и дешифрования разные).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27246"/>
            <a:ext cx="5709166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Выводы по лабораторной работе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863798" y="1478994"/>
            <a:ext cx="7416403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Практическая работа позволила углубить понимание принципов симметричного шифрования и особенностей работы с многоязычными строками на примере языка Julia.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863798" y="2191464"/>
            <a:ext cx="3621762" cy="2421850"/>
          </a:xfrm>
          <a:prstGeom prst="roundRect">
            <a:avLst>
              <a:gd name="adj" fmla="val 1070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1036558" y="2364224"/>
            <a:ext cx="518279" cy="518279"/>
          </a:xfrm>
          <a:prstGeom prst="roundRect">
            <a:avLst>
              <a:gd name="adj" fmla="val 17641243"/>
            </a:avLst>
          </a:prstGeom>
          <a:solidFill>
            <a:srgbClr val="2D2E34"/>
          </a:solidFill>
          <a:ln/>
        </p:spPr>
      </p:sp>
      <p:sp>
        <p:nvSpPr>
          <p:cNvPr id="7" name="Text 4"/>
          <p:cNvSpPr/>
          <p:nvPr/>
        </p:nvSpPr>
        <p:spPr>
          <a:xfrm>
            <a:off x="1036558" y="3055263"/>
            <a:ext cx="2409349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Успешная реализация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36558" y="3404235"/>
            <a:ext cx="3276243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Алгоритм гаммирования корректно реализован в соответствии с математической моделью и всеми требованиями ТЗ.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4658320" y="2191464"/>
            <a:ext cx="3621881" cy="2421850"/>
          </a:xfrm>
          <a:prstGeom prst="roundRect">
            <a:avLst>
              <a:gd name="adj" fmla="val 1070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4831080" y="2364224"/>
            <a:ext cx="518279" cy="518279"/>
          </a:xfrm>
          <a:prstGeom prst="roundRect">
            <a:avLst>
              <a:gd name="adj" fmla="val 17641243"/>
            </a:avLst>
          </a:prstGeom>
          <a:solidFill>
            <a:srgbClr val="2D2E34"/>
          </a:solidFill>
          <a:ln/>
        </p:spPr>
      </p:sp>
      <p:sp>
        <p:nvSpPr>
          <p:cNvPr id="11" name="Text 8"/>
          <p:cNvSpPr/>
          <p:nvPr/>
        </p:nvSpPr>
        <p:spPr>
          <a:xfrm>
            <a:off x="4831080" y="3055263"/>
            <a:ext cx="1963341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Навыки Julia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831080" y="3404235"/>
            <a:ext cx="3276362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Получен практический опыт работы со строками, словарями и модульной арифметикой в контексте криптографии на Julia.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863798" y="4786074"/>
            <a:ext cx="7416403" cy="1903690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6558" y="4958834"/>
            <a:ext cx="518279" cy="518279"/>
          </a:xfrm>
          <a:prstGeom prst="roundRect">
            <a:avLst>
              <a:gd name="adj" fmla="val 17641243"/>
            </a:avLst>
          </a:prstGeom>
          <a:solidFill>
            <a:srgbClr val="2D2E34"/>
          </a:solidFill>
          <a:ln/>
        </p:spPr>
      </p:sp>
      <p:sp>
        <p:nvSpPr>
          <p:cNvPr id="15" name="Text 12"/>
          <p:cNvSpPr/>
          <p:nvPr/>
        </p:nvSpPr>
        <p:spPr>
          <a:xfrm>
            <a:off x="1036558" y="5649873"/>
            <a:ext cx="2942511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Образовательная ценность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036558" y="5998845"/>
            <a:ext cx="7070884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Работа демонстрирует, как особенности языка (например, обработка Unicode) влияют на точность реализации классических криптографических методов.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863798" y="6884075"/>
            <a:ext cx="7416403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Проблема индексации многобайтовых символов и необходимость корректной обработки "Ё/ё" были успешно решены, что обеспечило высокую точность шифрования.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2113"/>
            <a:ext cx="5821918" cy="476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Библиография и источники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863798" y="1608534"/>
            <a:ext cx="12902803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Для теоретического обоснования и выбора архитектурных решений использовались классические труды по криптографии и официальная документация по языку программирования.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8" y="2609493"/>
            <a:ext cx="4572119" cy="25175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297" y="2609493"/>
            <a:ext cx="4572119" cy="25175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3798" y="5262682"/>
            <a:ext cx="1290280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Менезес А., ван Ооршот П., Ванстон С. </a:t>
            </a: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Прикладная криптография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— М., 2002.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863798" y="5650706"/>
            <a:ext cx="1290280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Смарт Н. </a:t>
            </a: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Криптография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— М., 2005.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863798" y="6038731"/>
            <a:ext cx="1290280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Бабаш А.В., Шанкин Г.П. </a:t>
            </a: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Криптография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— М., 2007.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863798" y="6426756"/>
            <a:ext cx="1290280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Сингх С. </a:t>
            </a: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Книга шифров. Тайная история шифров и их расшифровки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— М., 2007.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863798" y="6814780"/>
            <a:ext cx="1290280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Bezanson J. et al. </a:t>
            </a:r>
            <a:r>
              <a:rPr lang="en-US" sz="16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Julia: A Fresh Approach to Numerical Computing</a:t>
            </a: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// SIAM Review. — 2017.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863798" y="7202805"/>
            <a:ext cx="1290280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Официальная документация Julia: https://docs.julialang.org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949</Words>
  <Application>Microsoft Office PowerPoint</Application>
  <PresentationFormat>Произвольный</PresentationFormat>
  <Paragraphs>108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 Light</vt:lpstr>
      <vt:lpstr>Montserrat Bold</vt:lpstr>
      <vt:lpstr>Calibri</vt:lpstr>
      <vt:lpstr>Arial</vt:lpstr>
      <vt:lpstr>Source Sans 3</vt:lpstr>
      <vt:lpstr>Consolas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User</cp:lastModifiedBy>
  <cp:revision>2</cp:revision>
  <dcterms:created xsi:type="dcterms:W3CDTF">2025-10-11T07:41:28Z</dcterms:created>
  <dcterms:modified xsi:type="dcterms:W3CDTF">2025-10-11T07:59:33Z</dcterms:modified>
</cp:coreProperties>
</file>